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7" r:id="rId3"/>
    <p:sldId id="298" r:id="rId4"/>
    <p:sldId id="299" r:id="rId5"/>
    <p:sldId id="280" r:id="rId6"/>
    <p:sldId id="267" r:id="rId7"/>
    <p:sldId id="268" r:id="rId8"/>
    <p:sldId id="273" r:id="rId9"/>
    <p:sldId id="259" r:id="rId10"/>
    <p:sldId id="258" r:id="rId11"/>
    <p:sldId id="287" r:id="rId12"/>
    <p:sldId id="285" r:id="rId13"/>
    <p:sldId id="296" r:id="rId14"/>
    <p:sldId id="271" r:id="rId15"/>
    <p:sldId id="293" r:id="rId16"/>
    <p:sldId id="294" r:id="rId17"/>
    <p:sldId id="295" r:id="rId18"/>
    <p:sldId id="281" r:id="rId19"/>
    <p:sldId id="282" r:id="rId20"/>
    <p:sldId id="288" r:id="rId21"/>
    <p:sldId id="289" r:id="rId22"/>
    <p:sldId id="290" r:id="rId23"/>
    <p:sldId id="275" r:id="rId24"/>
    <p:sldId id="276" r:id="rId25"/>
    <p:sldId id="277" r:id="rId26"/>
    <p:sldId id="278" r:id="rId27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4" autoAdjust="0"/>
    <p:restoredTop sz="84402" autoAdjust="0"/>
  </p:normalViewPr>
  <p:slideViewPr>
    <p:cSldViewPr>
      <p:cViewPr varScale="1">
        <p:scale>
          <a:sx n="98" d="100"/>
          <a:sy n="98" d="100"/>
        </p:scale>
        <p:origin x="-20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601" b="1" i="0" u="none" strike="noStrike" kern="1200" cap="none" spc="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uk-UA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Причини нещасних </a:t>
            </a:r>
            <a:r>
              <a:rPr lang="uk-UA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випадків зі смертельними наслідками , </a:t>
            </a:r>
          </a:p>
          <a:p>
            <a:pPr algn="ctr">
              <a:defRPr sz="3601" b="1" i="0" u="none" strike="noStrike" kern="1200" cap="none" spc="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uk-UA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що сталися в Україні в 2020 році</a:t>
            </a:r>
            <a:endParaRPr lang="uk-UA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7.444274934383209E-2"/>
          <c:y val="4.8148148148148148E-2"/>
        </c:manualLayout>
      </c:layout>
      <c:spPr>
        <a:noFill/>
        <a:ln w="25406">
          <a:noFill/>
        </a:ln>
      </c:spPr>
    </c:title>
    <c:plotArea>
      <c:layout>
        <c:manualLayout>
          <c:layoutTarget val="inner"/>
          <c:xMode val="edge"/>
          <c:yMode val="edge"/>
          <c:x val="6.2949721128608929E-2"/>
          <c:y val="0.20699562554680667"/>
          <c:w val="0.44575214919240597"/>
          <c:h val="0.62947171186934969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3"/>
              <c:delete val="1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Val val="1"/>
            <c:showCatName val="1"/>
            <c:showPercent val="1"/>
            <c:showLeaderLines val="1"/>
            <c:leaderLines>
              <c:spPr>
                <a:ln w="9527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</c:dLbls>
          <c:cat>
            <c:strRef>
              <c:f>Лист3!$B$1:$B$3</c:f>
              <c:strCache>
                <c:ptCount val="3"/>
                <c:pt idx="0">
                  <c:v>технічні</c:v>
                </c:pt>
                <c:pt idx="1">
                  <c:v>організаційні</c:v>
                </c:pt>
                <c:pt idx="2">
                  <c:v>психофізіологічні</c:v>
                </c:pt>
              </c:strCache>
            </c:strRef>
          </c:cat>
          <c:val>
            <c:numRef>
              <c:f>Лист3!$A$1:$A$3</c:f>
              <c:numCache>
                <c:formatCode>General</c:formatCode>
                <c:ptCount val="3"/>
                <c:pt idx="0">
                  <c:v>296</c:v>
                </c:pt>
                <c:pt idx="1">
                  <c:v>318</c:v>
                </c:pt>
                <c:pt idx="2">
                  <c:v>39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60265568892695"/>
          <c:y val="0.45665470982793821"/>
          <c:w val="0.38696677022661219"/>
          <c:h val="0.20237576552930883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7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D2815-BDAE-4134-8B2D-C87527466C27}" type="datetimeFigureOut">
              <a:rPr lang="uk-UA" smtClean="0"/>
              <a:pPr/>
              <a:t>12.04.2021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48123-305E-49EA-9833-51D3B2D9210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222F3-5E1E-4FAA-97C6-602285C2191B}" type="datetimeFigureOut">
              <a:rPr lang="uk-UA" smtClean="0"/>
              <a:pPr/>
              <a:t>12.04.2021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84262-6B81-489B-8C92-125251A4AF5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84262-6B81-489B-8C92-125251A4AF59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84262-6B81-489B-8C92-125251A4AF59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84262-6B81-489B-8C92-125251A4AF59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45B9DB-8067-4176-AA50-EED7754EC531}" type="datetimeFigureOut">
              <a:rPr lang="uk-UA" smtClean="0"/>
              <a:pPr/>
              <a:t>12.04.2021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7CD88C-3ABC-4744-A674-776399FC28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5B9DB-8067-4176-AA50-EED7754EC531}" type="datetimeFigureOut">
              <a:rPr lang="uk-UA" smtClean="0"/>
              <a:pPr/>
              <a:t>12.04.2021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CD88C-3ABC-4744-A674-776399FC28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5B9DB-8067-4176-AA50-EED7754EC531}" type="datetimeFigureOut">
              <a:rPr lang="uk-UA" smtClean="0"/>
              <a:pPr/>
              <a:t>12.04.2021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CD88C-3ABC-4744-A674-776399FC28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83B5F-5C3E-499C-B1A5-487B6B1B28F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5B9DB-8067-4176-AA50-EED7754EC531}" type="datetimeFigureOut">
              <a:rPr lang="uk-UA" smtClean="0"/>
              <a:pPr/>
              <a:t>12.04.2021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CD88C-3ABC-4744-A674-776399FC28F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5B9DB-8067-4176-AA50-EED7754EC531}" type="datetimeFigureOut">
              <a:rPr lang="uk-UA" smtClean="0"/>
              <a:pPr/>
              <a:t>12.04.2021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CD88C-3ABC-4744-A674-776399FC28F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5B9DB-8067-4176-AA50-EED7754EC531}" type="datetimeFigureOut">
              <a:rPr lang="uk-UA" smtClean="0"/>
              <a:pPr/>
              <a:t>12.04.2021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CD88C-3ABC-4744-A674-776399FC28F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5B9DB-8067-4176-AA50-EED7754EC531}" type="datetimeFigureOut">
              <a:rPr lang="uk-UA" smtClean="0"/>
              <a:pPr/>
              <a:t>12.04.2021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CD88C-3ABC-4744-A674-776399FC28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5B9DB-8067-4176-AA50-EED7754EC531}" type="datetimeFigureOut">
              <a:rPr lang="uk-UA" smtClean="0"/>
              <a:pPr/>
              <a:t>12.04.2021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CD88C-3ABC-4744-A674-776399FC28F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5B9DB-8067-4176-AA50-EED7754EC531}" type="datetimeFigureOut">
              <a:rPr lang="uk-UA" smtClean="0"/>
              <a:pPr/>
              <a:t>12.04.2021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CD88C-3ABC-4744-A674-776399FC28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45B9DB-8067-4176-AA50-EED7754EC531}" type="datetimeFigureOut">
              <a:rPr lang="uk-UA" smtClean="0"/>
              <a:pPr/>
              <a:t>12.04.2021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CD88C-3ABC-4744-A674-776399FC28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45B9DB-8067-4176-AA50-EED7754EC531}" type="datetimeFigureOut">
              <a:rPr lang="uk-UA" smtClean="0"/>
              <a:pPr/>
              <a:t>12.04.2021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7CD88C-3ABC-4744-A674-776399FC28F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45B9DB-8067-4176-AA50-EED7754EC531}" type="datetimeFigureOut">
              <a:rPr lang="uk-UA" smtClean="0"/>
              <a:pPr/>
              <a:t>12.04.2021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7CD88C-3ABC-4744-A674-776399FC28F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636912"/>
            <a:ext cx="6264696" cy="1800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ВЕБ</a:t>
            </a:r>
            <a:r>
              <a:rPr lang="uk-UA" sz="3200" dirty="0" smtClean="0">
                <a:solidFill>
                  <a:srgbClr val="0070C0"/>
                </a:solidFill>
              </a:rPr>
              <a:t>І</a:t>
            </a:r>
            <a:r>
              <a:rPr lang="ru-RU" sz="3200" dirty="0" smtClean="0">
                <a:solidFill>
                  <a:srgbClr val="0070C0"/>
                </a:solidFill>
              </a:rPr>
              <a:t>НАР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«ОХОРОНА ПРАЦІ ПІД ЧАС ВЕСНЯНО-ПОЛЬОВИХ РОБІТ»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04664"/>
            <a:ext cx="2159000" cy="2157412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</a:effectLst>
        </p:spPr>
      </p:pic>
    </p:spTree>
  </p:cSld>
  <p:clrMapOvr>
    <a:masterClrMapping/>
  </p:clrMapOvr>
  <p:transition advTm="1029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42493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14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>
              <a:defRPr/>
            </a:pPr>
            <a:r>
              <a:rPr lang="uk-UA" sz="4400" dirty="0" smtClean="0"/>
              <a:t>Ризики для молоді</a:t>
            </a:r>
            <a:endParaRPr lang="uk-UA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1340768"/>
            <a:ext cx="8218488" cy="46085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>
              <a:defRPr/>
            </a:pPr>
            <a:r>
              <a:rPr lang="uk-UA" dirty="0" smtClean="0"/>
              <a:t>       Смертність від нещасних випадків серед молодих працівників (віком понад 15-24 років), кількість яких становить 541 млн. (це понад 15% усієї робочої сили світу) спостерігається на 40% частіше, ніж у дорослих працівників віком понад 25 років.</a:t>
            </a:r>
          </a:p>
          <a:p>
            <a:pPr algn="just">
              <a:defRPr/>
            </a:pPr>
            <a:r>
              <a:rPr lang="uk-UA" dirty="0" smtClean="0"/>
              <a:t>       Є багато факторів, які роблять молодь вразливою до ризиків, які існують у сфері охорони праці та техніки безпеки: фізичний та психологічний стан розвитку молодих працівників; брак досвіду роботи та практичних навичок; погана обізнаність з небезпеками, пов’язаними з виконуваною роботою; не здатність відстоювати свої інтереси.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AE61-9B13-4D2D-9DA3-A76753B2B753}" type="slidenum">
              <a:rPr lang="ru-RU" altLang="uk-UA" smtClean="0"/>
              <a:pPr>
                <a:defRPr/>
              </a:pPr>
              <a:t>11</a:t>
            </a:fld>
            <a:endParaRPr lang="ru-RU" altLang="uk-UA"/>
          </a:p>
        </p:txBody>
      </p:sp>
    </p:spTree>
  </p:cSld>
  <p:clrMapOvr>
    <a:masterClrMapping/>
  </p:clrMapOvr>
  <p:transition advClick="0" advTm="1542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668655" y="0"/>
            <a:ext cx="7740968" cy="2132856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 оперативними даними </a:t>
            </a:r>
            <a:r>
              <a:rPr lang="uk-UA" sz="2000" b="1" i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 2019 році  на сільськогосподарських підприємствах </a:t>
            </a:r>
            <a:r>
              <a:rPr lang="uk-UA" sz="2000" b="1" i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травмовано </a:t>
            </a:r>
            <a:r>
              <a:rPr lang="uk-UA" sz="2000" b="1" i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 </a:t>
            </a:r>
            <a:r>
              <a:rPr lang="uk-UA" sz="2000" b="1" i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працівників </a:t>
            </a:r>
            <a:r>
              <a:rPr lang="uk-UA" sz="2000" b="1" i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(7 випадків </a:t>
            </a:r>
            <a:r>
              <a:rPr lang="uk-UA" sz="2000" b="1" i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 </a:t>
            </a:r>
            <a:r>
              <a:rPr lang="uk-UA" sz="2000" b="1" i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2020 р</a:t>
            </a:r>
            <a:r>
              <a:rPr lang="uk-UA" sz="2000" b="1" i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.), в тому числі смертельно </a:t>
            </a:r>
            <a:r>
              <a:rPr lang="uk-UA" sz="2000" b="1" i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3  ( 0  у 2020 р</a:t>
            </a:r>
            <a:r>
              <a:rPr lang="uk-UA" sz="2000" b="1" i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.).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467544" y="2348880"/>
            <a:ext cx="8363262" cy="3362702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Смертельні нещасні випадки сталися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b="1" i="1" u="sng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uk-UA" sz="2000" b="1" i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Селянське (фермерське) науково-виробниче господарство </a:t>
            </a:r>
            <a:r>
              <a:rPr lang="uk-UA" sz="2000" b="1" i="1" u="sng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“Коваль”</a:t>
            </a:r>
            <a:r>
              <a:rPr lang="uk-UA" sz="2000" b="1" i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1 чол. (підсобний робітник);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2.   </a:t>
            </a:r>
            <a:r>
              <a:rPr lang="uk-UA" sz="2000" b="1" i="1" u="sng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ТзОВ</a:t>
            </a:r>
            <a:r>
              <a:rPr lang="uk-UA" sz="2000" b="1" i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uk-UA" sz="2000" b="1" i="1" u="sng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“Бучачагрохлібпром”</a:t>
            </a:r>
            <a:r>
              <a:rPr lang="uk-UA" sz="2000" b="1" i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– 1 чол. (водій);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b="1" i="1" u="sng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3.  Фермерське господарство  “</a:t>
            </a:r>
            <a:r>
              <a:rPr lang="ru-RU" sz="2000" b="1" i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Е</a:t>
            </a:r>
            <a:r>
              <a:rPr lang="uk-UA" sz="2000" b="1" i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літа 91” -1 чол. (різноробочий).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uk-UA" sz="2000" b="1" i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Tm="1531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824536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— технічна несправність тракторів і сільськогосподарських машин;</a:t>
            </a:r>
            <a:br>
              <a:rPr lang="uk-UA" dirty="0" smtClean="0"/>
            </a:br>
            <a:r>
              <a:rPr lang="uk-UA" dirty="0" smtClean="0"/>
              <a:t>— виконання робіт в охоронних зонах ліній електропередач;</a:t>
            </a:r>
            <a:br>
              <a:rPr lang="uk-UA" dirty="0" smtClean="0"/>
            </a:br>
            <a:r>
              <a:rPr lang="uk-UA" dirty="0" smtClean="0"/>
              <a:t>— виконання робіт на відкритому повітрі, при підвищеній або низькій температурі повітря;</a:t>
            </a:r>
            <a:br>
              <a:rPr lang="uk-UA" dirty="0" smtClean="0"/>
            </a:br>
            <a:r>
              <a:rPr lang="uk-UA" dirty="0" smtClean="0"/>
              <a:t>— підвищений рівень шуму та вібрацій;</a:t>
            </a:r>
            <a:br>
              <a:rPr lang="uk-UA" dirty="0" smtClean="0"/>
            </a:br>
            <a:r>
              <a:rPr lang="uk-UA" dirty="0" smtClean="0"/>
              <a:t>— підвищена забрудненість повітря пилом;</a:t>
            </a:r>
            <a:br>
              <a:rPr lang="uk-UA" dirty="0" smtClean="0"/>
            </a:br>
            <a:r>
              <a:rPr lang="uk-UA" dirty="0" smtClean="0"/>
              <a:t>— наявність отрутохімікатів;</a:t>
            </a:r>
            <a:br>
              <a:rPr lang="uk-UA" dirty="0" smtClean="0"/>
            </a:br>
            <a:r>
              <a:rPr lang="uk-UA" dirty="0" smtClean="0"/>
              <a:t>— ризик контакту з отруйними рослинами, небезпечними комахами та тваринами;</a:t>
            </a:r>
            <a:br>
              <a:rPr lang="uk-UA" dirty="0" smtClean="0"/>
            </a:br>
            <a:r>
              <a:rPr lang="uk-UA" dirty="0" smtClean="0"/>
              <a:t>— схили полів, наявність перешкод у вигляді ям, ярів;</a:t>
            </a:r>
            <a:br>
              <a:rPr lang="uk-UA" dirty="0" smtClean="0"/>
            </a:br>
            <a:r>
              <a:rPr lang="uk-UA" dirty="0" smtClean="0"/>
              <a:t>— рухомі агрегати;</a:t>
            </a:r>
            <a:br>
              <a:rPr lang="uk-UA" dirty="0" smtClean="0"/>
            </a:br>
            <a:r>
              <a:rPr lang="uk-UA" dirty="0" smtClean="0"/>
              <a:t>— пожежна небезпека;</a:t>
            </a:r>
            <a:br>
              <a:rPr lang="uk-UA" dirty="0" smtClean="0"/>
            </a:br>
            <a:r>
              <a:rPr lang="uk-UA" dirty="0" smtClean="0"/>
              <a:t>— нервово-психічні перевантаження.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Основними шкідливими та небезпечними факторами при проведені  весняно-польових робіт </a:t>
            </a:r>
            <a:endParaRPr lang="ru-RU" sz="2400" dirty="0"/>
          </a:p>
        </p:txBody>
      </p:sp>
    </p:spTree>
  </p:cSld>
  <p:clrMapOvr>
    <a:masterClrMapping/>
  </p:clrMapOvr>
  <p:transition advTm="1543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/>
              <a:t>-</a:t>
            </a:r>
            <a:r>
              <a:rPr lang="uk-UA" dirty="0" smtClean="0"/>
              <a:t>технічна несправність тракторів і сільськогосподарських машин;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-</a:t>
            </a:r>
            <a:r>
              <a:rPr lang="uk-UA" dirty="0" smtClean="0"/>
              <a:t>порушення технологічного процесу;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-</a:t>
            </a:r>
            <a:r>
              <a:rPr lang="uk-UA" dirty="0" smtClean="0"/>
              <a:t>не проведення навчання та перевірки знань з питань охорони праці працівникам господарств;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-</a:t>
            </a:r>
            <a:r>
              <a:rPr lang="uk-UA" dirty="0" smtClean="0"/>
              <a:t>порушення виробничої і технологічної дисципліни;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-</a:t>
            </a:r>
            <a:r>
              <a:rPr lang="uk-UA" dirty="0" smtClean="0"/>
              <a:t>відсутність медичних оглядів;</a:t>
            </a:r>
            <a:endParaRPr lang="en-US" dirty="0" smtClean="0"/>
          </a:p>
          <a:p>
            <a:pPr algn="just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Причинами аварій і нещасних випадків при експлуатації сільськогосподарської техніки</a:t>
            </a:r>
            <a:endParaRPr lang="ru-RU" sz="2800" dirty="0"/>
          </a:p>
        </p:txBody>
      </p:sp>
    </p:spTree>
  </p:cSld>
  <p:clrMapOvr>
    <a:masterClrMapping/>
  </p:clrMapOvr>
  <p:transition advTm="1587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7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34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До роботи трактористом допускають особу, не молодшу 18 років, яка:</a:t>
            </a:r>
          </a:p>
          <a:p>
            <a:r>
              <a:rPr lang="uk-UA" sz="1600" dirty="0" smtClean="0"/>
              <a:t>має відповідну професійно-технічну освіту або повну загальну середню освіту;</a:t>
            </a:r>
          </a:p>
          <a:p>
            <a:r>
              <a:rPr lang="uk-UA" sz="1600" dirty="0" smtClean="0"/>
              <a:t>Пройшла курсове навчання за програмою підготовки тракториста-машиніста с/г виробництва в закладах освіти та має посвідчення на право керувати машинами відповідних категорій:</a:t>
            </a:r>
          </a:p>
          <a:p>
            <a:r>
              <a:rPr lang="uk-UA" sz="1600" dirty="0" smtClean="0"/>
              <a:t>Пройшла вступний інструктаж з охорони праці, пожежної безпеки, прийомів та способів надання </a:t>
            </a:r>
            <a:r>
              <a:rPr lang="uk-UA" sz="1600" dirty="0" err="1" smtClean="0"/>
              <a:t>домедичної</a:t>
            </a:r>
            <a:r>
              <a:rPr lang="uk-UA" sz="1600" dirty="0" smtClean="0"/>
              <a:t> допомоги потерпілим; первинний інструктаж з охорони праці на робочому місці, стажування на робочому місці, спеціальне навчання і перевірку знань з питань охорони праці;</a:t>
            </a:r>
          </a:p>
          <a:p>
            <a:r>
              <a:rPr lang="uk-UA" sz="1600" dirty="0" smtClean="0"/>
              <a:t>Ознайомлена під розпис з умовами праці, правами та пільгами за роботу в шкідливих і небезпечних умовах праці, а також з правилами поведінки у</a:t>
            </a:r>
            <a:r>
              <a:rPr lang="en-US" sz="1600" dirty="0" smtClean="0"/>
              <a:t> </a:t>
            </a:r>
            <a:r>
              <a:rPr lang="uk-UA" sz="1600" dirty="0" smtClean="0"/>
              <a:t>разі аварії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ТРАКТОРИСТ-МАШИНІСТ С/Г ВИРОБНИЦТВА </a:t>
            </a:r>
            <a:endParaRPr lang="ru-RU" sz="2800" dirty="0"/>
          </a:p>
        </p:txBody>
      </p:sp>
    </p:spTree>
  </p:cSld>
  <p:clrMapOvr>
    <a:masterClrMapping/>
  </p:clrMapOvr>
  <p:transition advTm="1554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Костюм бавовняний з </a:t>
            </a:r>
            <a:r>
              <a:rPr lang="uk-UA" sz="2400" dirty="0" err="1" smtClean="0"/>
              <a:t>пиленепроникної</a:t>
            </a:r>
            <a:r>
              <a:rPr lang="uk-UA" sz="2400" dirty="0" smtClean="0"/>
              <a:t> тканини – строк носіння 12 місяців;</a:t>
            </a:r>
          </a:p>
          <a:p>
            <a:r>
              <a:rPr lang="uk-UA" sz="2400" dirty="0" smtClean="0"/>
              <a:t>Навушники (</a:t>
            </a:r>
            <a:r>
              <a:rPr lang="uk-UA" sz="2400" dirty="0" err="1" smtClean="0"/>
              <a:t>протишумні</a:t>
            </a:r>
            <a:r>
              <a:rPr lang="uk-UA" sz="2400" dirty="0" smtClean="0"/>
              <a:t>) – до зносу;</a:t>
            </a:r>
          </a:p>
          <a:p>
            <a:r>
              <a:rPr lang="uk-UA" sz="2400" dirty="0" smtClean="0"/>
              <a:t>Рукавиці комбіновані – 6 місяців (до зносу);</a:t>
            </a:r>
          </a:p>
          <a:p>
            <a:r>
              <a:rPr lang="uk-UA" sz="2400" dirty="0" smtClean="0"/>
              <a:t>Окуляри захисні (закриті) – до зносу.</a:t>
            </a:r>
          </a:p>
          <a:p>
            <a:pPr>
              <a:buNone/>
            </a:pPr>
            <a:r>
              <a:rPr lang="uk-UA" sz="2000" b="1" dirty="0" smtClean="0"/>
              <a:t>У разі роботи з поливу сільськогосподарських культур:</a:t>
            </a:r>
          </a:p>
          <a:p>
            <a:pPr>
              <a:buNone/>
            </a:pPr>
            <a:r>
              <a:rPr lang="uk-UA" sz="2400" dirty="0" smtClean="0"/>
              <a:t>   костюм бавовняний з водовідштовхувальним </a:t>
            </a:r>
            <a:r>
              <a:rPr lang="uk-UA" sz="2400" dirty="0" err="1" smtClean="0"/>
              <a:t>просроченням-</a:t>
            </a:r>
            <a:r>
              <a:rPr lang="uk-UA" sz="2400" dirty="0" smtClean="0"/>
              <a:t> строк носіння 12 місяців;</a:t>
            </a:r>
          </a:p>
          <a:p>
            <a:pPr>
              <a:buNone/>
            </a:pPr>
            <a:r>
              <a:rPr lang="uk-UA" sz="2400" dirty="0" smtClean="0"/>
              <a:t>   рукавиці комбіновані – 4 місяці;</a:t>
            </a:r>
          </a:p>
          <a:p>
            <a:pPr>
              <a:buNone/>
            </a:pPr>
            <a:r>
              <a:rPr lang="uk-UA" sz="2400" dirty="0" smtClean="0"/>
              <a:t>   чоботи гумові – 12 місяців </a:t>
            </a:r>
          </a:p>
          <a:p>
            <a:pPr>
              <a:buNone/>
            </a:pPr>
            <a:endParaRPr lang="uk-UA" sz="2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ЗАСОБИ ІНДИВІДУАЛЬНОГО ЗАХИСТУ</a:t>
            </a:r>
            <a:endParaRPr lang="ru-RU" sz="3200" dirty="0"/>
          </a:p>
        </p:txBody>
      </p:sp>
    </p:spTree>
  </p:cSld>
  <p:clrMapOvr>
    <a:masterClrMapping/>
  </p:clrMapOvr>
  <p:transition advTm="1557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738531"/>
          </a:xfrm>
        </p:spPr>
        <p:txBody>
          <a:bodyPr/>
          <a:lstStyle/>
          <a:p>
            <a:r>
              <a:rPr lang="uk-UA" dirty="0" smtClean="0"/>
              <a:t>1. Наїзди</a:t>
            </a:r>
          </a:p>
          <a:p>
            <a:r>
              <a:rPr lang="uk-UA" dirty="0" err="1" smtClean="0"/>
              <a:t>-наїзд</a:t>
            </a:r>
            <a:r>
              <a:rPr lang="uk-UA" dirty="0" smtClean="0"/>
              <a:t> трактора на тракториста під час запуску двигуна;</a:t>
            </a:r>
          </a:p>
          <a:p>
            <a:r>
              <a:rPr lang="uk-UA" dirty="0" err="1" smtClean="0"/>
              <a:t>-наїзди</a:t>
            </a:r>
            <a:r>
              <a:rPr lang="uk-UA" dirty="0" smtClean="0"/>
              <a:t> під час руху і маневрування технікою;</a:t>
            </a:r>
          </a:p>
          <a:p>
            <a:r>
              <a:rPr lang="uk-UA" dirty="0" err="1" smtClean="0"/>
              <a:t>-наїзди</a:t>
            </a:r>
            <a:r>
              <a:rPr lang="uk-UA" dirty="0" smtClean="0"/>
              <a:t> на відпочиваючих у </a:t>
            </a:r>
            <a:r>
              <a:rPr lang="uk-UA" dirty="0" err="1" smtClean="0"/>
              <a:t>невідведених</a:t>
            </a:r>
            <a:r>
              <a:rPr lang="uk-UA" dirty="0" smtClean="0"/>
              <a:t> місцях;</a:t>
            </a:r>
          </a:p>
          <a:p>
            <a:r>
              <a:rPr lang="uk-UA" dirty="0" smtClean="0"/>
              <a:t>2. Перекидання</a:t>
            </a:r>
          </a:p>
          <a:p>
            <a:r>
              <a:rPr lang="uk-UA" dirty="0" smtClean="0"/>
              <a:t>3. Дороги та шляхові споруди.</a:t>
            </a:r>
          </a:p>
          <a:p>
            <a:r>
              <a:rPr lang="uk-UA" dirty="0" smtClean="0"/>
              <a:t>4.Дія предметів (деталей), що рухаються та обертаються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Джерела потенційної небезпеки смертельного травмування трактористів-машиністів </a:t>
            </a:r>
            <a:endParaRPr lang="ru-RU" sz="2400" dirty="0"/>
          </a:p>
        </p:txBody>
      </p:sp>
    </p:spTree>
  </p:cSld>
  <p:clrMapOvr>
    <a:masterClrMapping/>
  </p:clrMapOvr>
  <p:transition advTm="1585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4882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Травмування осколками деталей, що обертаються під час запуску двигуна;</a:t>
            </a:r>
          </a:p>
          <a:p>
            <a:pPr>
              <a:buNone/>
            </a:pPr>
            <a:r>
              <a:rPr lang="uk-UA" sz="2800" dirty="0" smtClean="0"/>
              <a:t>Травмування внаслідок раптового рушення трактора під час запуску двигуна;</a:t>
            </a:r>
          </a:p>
          <a:p>
            <a:pPr>
              <a:buNone/>
            </a:pPr>
            <a:r>
              <a:rPr lang="uk-UA" sz="2800" dirty="0" smtClean="0"/>
              <a:t>Травмування внаслідок раптового відчеплення (падіння) знаряддя;</a:t>
            </a:r>
          </a:p>
          <a:p>
            <a:pPr>
              <a:buNone/>
            </a:pPr>
            <a:r>
              <a:rPr lang="uk-UA" sz="2800" dirty="0" smtClean="0"/>
              <a:t>Травмування підчас технологічної наладки агрегатованих знарядь;</a:t>
            </a:r>
          </a:p>
          <a:p>
            <a:pPr>
              <a:buNone/>
            </a:pPr>
            <a:r>
              <a:rPr lang="uk-UA" sz="2800" dirty="0" smtClean="0"/>
              <a:t>Перекидання, наїзди, інші ДТП під час переїзду до місця роботи.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2000" dirty="0" smtClean="0"/>
              <a:t>МОЖЛИВІ НЕБЕЗПЕКИ ПІД ЧАС ПІДГОТОВКИ ТРАКТОРА ДО РОБОТИ ТА ПЕРЕЇЗДАХ ДО МІСЦЯ РОБОТИ</a:t>
            </a:r>
            <a:endParaRPr lang="ru-RU" sz="2000" dirty="0"/>
          </a:p>
        </p:txBody>
      </p:sp>
    </p:spTree>
  </p:cSld>
  <p:clrMapOvr>
    <a:masterClrMapping/>
  </p:clrMapOvr>
  <p:transition advTm="1521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Як безпечно провести весняно-польові роботи: нагадування від Держпраці |  «Дебет-Кредит» - Бухгалтерські новин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824536" cy="2870599"/>
          </a:xfrm>
          <a:prstGeom prst="rect">
            <a:avLst/>
          </a:prstGeom>
          <a:noFill/>
        </p:spPr>
      </p:pic>
      <p:pic>
        <p:nvPicPr>
          <p:cNvPr id="5" name="Picture 2" descr="Весняно-польові роботи на Волині в розпал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2689"/>
            <a:ext cx="4246339" cy="3030342"/>
          </a:xfrm>
          <a:prstGeom prst="rect">
            <a:avLst/>
          </a:prstGeom>
          <a:noFill/>
        </p:spPr>
      </p:pic>
    </p:spTree>
  </p:cSld>
  <p:clrMapOvr>
    <a:masterClrMapping/>
  </p:clrMapOvr>
  <p:transition advTm="560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Отруєння вихлопними газами, пестицидами, агрохімікатами;</a:t>
            </a:r>
          </a:p>
          <a:p>
            <a:pPr algn="just"/>
            <a:r>
              <a:rPr lang="uk-UA" dirty="0" smtClean="0"/>
              <a:t>Пер</a:t>
            </a:r>
            <a:r>
              <a:rPr lang="ru-RU" dirty="0" smtClean="0"/>
              <a:t>е</a:t>
            </a:r>
            <a:r>
              <a:rPr lang="uk-UA" dirty="0" smtClean="0"/>
              <a:t>кидання агрегату;</a:t>
            </a:r>
          </a:p>
          <a:p>
            <a:pPr algn="just"/>
            <a:r>
              <a:rPr lang="uk-UA" dirty="0" smtClean="0"/>
              <a:t>Травмування внаслідок наїздів;</a:t>
            </a:r>
          </a:p>
          <a:p>
            <a:pPr algn="just"/>
            <a:r>
              <a:rPr lang="uk-UA" dirty="0" smtClean="0"/>
              <a:t>Травмування при усуненні  несправностей;</a:t>
            </a:r>
          </a:p>
          <a:p>
            <a:pPr algn="just"/>
            <a:r>
              <a:rPr lang="uk-UA" dirty="0" smtClean="0"/>
              <a:t>Зіткнення;</a:t>
            </a:r>
          </a:p>
          <a:p>
            <a:pPr algn="just"/>
            <a:r>
              <a:rPr lang="uk-UA" dirty="0" smtClean="0"/>
              <a:t>Падіння;</a:t>
            </a:r>
          </a:p>
          <a:p>
            <a:pPr algn="just"/>
            <a:r>
              <a:rPr lang="uk-UA" dirty="0" smtClean="0"/>
              <a:t>Загоряння агрегату.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/>
              <a:t>МОЖЛИВІ НЕБЕЗПЕКИ ПІД ЧАС ОБРОБІТКУ ГРУНТУ</a:t>
            </a:r>
            <a:endParaRPr lang="ru-RU" sz="2400" dirty="0"/>
          </a:p>
        </p:txBody>
      </p:sp>
    </p:spTree>
  </p:cSld>
  <p:clrMapOvr>
    <a:masterClrMapping/>
  </p:clrMapOvr>
  <p:transition advTm="1587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Травмування рухомими частинами сівалок;</a:t>
            </a:r>
          </a:p>
          <a:p>
            <a:r>
              <a:rPr lang="uk-UA" dirty="0" smtClean="0"/>
              <a:t>Наїзд на сіяча (сторонніх осіб) під час заправки насінням, обслуговуванні агрегату, маневруванні;</a:t>
            </a:r>
          </a:p>
          <a:p>
            <a:r>
              <a:rPr lang="uk-UA" dirty="0" smtClean="0"/>
              <a:t>Падіння сіяча з сівалки;</a:t>
            </a:r>
          </a:p>
          <a:p>
            <a:r>
              <a:rPr lang="uk-UA" dirty="0" smtClean="0"/>
              <a:t>Отруєння насіннєвим матеріалом;</a:t>
            </a:r>
          </a:p>
          <a:p>
            <a:r>
              <a:rPr lang="uk-UA" dirty="0" smtClean="0"/>
              <a:t>Травмування внаслідок обриву зчіпних пристроїв;</a:t>
            </a:r>
          </a:p>
          <a:p>
            <a:r>
              <a:rPr lang="uk-UA" dirty="0" smtClean="0"/>
              <a:t>Перекидання, випадіння з кабіни, зіткнення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МОЖЛИВІ НЕБЕЗПЕКИ ПІД ЧАС ВИКОНАННЯ РОБІТ ПРИ СІВБІ Й ПОСАДЦІ</a:t>
            </a:r>
            <a:endParaRPr lang="ru-RU" sz="2000" dirty="0"/>
          </a:p>
        </p:txBody>
      </p:sp>
    </p:spTree>
  </p:cSld>
  <p:clrMapOvr>
    <a:masterClrMapping/>
  </p:clrMapOvr>
  <p:transition advTm="1565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Отруєння </a:t>
            </a:r>
            <a:r>
              <a:rPr lang="uk-UA" dirty="0" err="1" smtClean="0"/>
              <a:t>розприскуваними</a:t>
            </a:r>
            <a:r>
              <a:rPr lang="uk-UA" dirty="0" smtClean="0"/>
              <a:t> (</a:t>
            </a:r>
            <a:r>
              <a:rPr lang="uk-UA" dirty="0" err="1" smtClean="0"/>
              <a:t>розпорошуваними</a:t>
            </a:r>
            <a:r>
              <a:rPr lang="uk-UA" dirty="0" smtClean="0"/>
              <a:t>) розчинами (пилом) пестицидів, агрохімікатів під час роботи з машинами й апаратурою для захисту рослин і внесення агрохімікатів;</a:t>
            </a:r>
          </a:p>
          <a:p>
            <a:r>
              <a:rPr lang="uk-UA" dirty="0" smtClean="0"/>
              <a:t>Перекидання машин і агрегатів;</a:t>
            </a:r>
          </a:p>
          <a:p>
            <a:r>
              <a:rPr lang="uk-UA" dirty="0" smtClean="0"/>
              <a:t>Отруєння (зараження) сторонніх осіб;</a:t>
            </a:r>
          </a:p>
          <a:p>
            <a:r>
              <a:rPr lang="uk-UA" dirty="0" smtClean="0"/>
              <a:t>Загоряння агрегату, опіки;</a:t>
            </a:r>
          </a:p>
          <a:p>
            <a:r>
              <a:rPr lang="uk-UA" dirty="0" smtClean="0"/>
              <a:t>Електробезпека.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 smtClean="0"/>
              <a:t>МОЖЛИВІ НЕБЕЗПЕКИ ПІД ЧАС РОБОТИ З ПЕСТИЦИДАМИ Й АГРОХІМІКАТАМИ </a:t>
            </a:r>
            <a:endParaRPr lang="ru-RU" sz="2400" dirty="0"/>
          </a:p>
        </p:txBody>
      </p:sp>
    </p:spTree>
  </p:cSld>
  <p:clrMapOvr>
    <a:masterClrMapping/>
  </p:clrMapOvr>
  <p:transition advTm="1578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just">
              <a:buNone/>
            </a:pPr>
            <a:r>
              <a:rPr lang="en-US" dirty="0" smtClean="0"/>
              <a:t>   </a:t>
            </a:r>
            <a:r>
              <a:rPr lang="uk-UA" dirty="0" smtClean="0"/>
              <a:t>Обладнання, що надається працівникам та ними використовується за призначенням, має бути технічно справним і відповідати: </a:t>
            </a:r>
          </a:p>
          <a:p>
            <a:r>
              <a:rPr lang="uk-UA" dirty="0" smtClean="0"/>
              <a:t>вимогам технічних регламентів, якщо обладнання виготовлене після дати обов’язкового застосування відповідних технічних регламентів, що поширюються на це обладнання; </a:t>
            </a:r>
          </a:p>
          <a:p>
            <a:r>
              <a:rPr lang="uk-UA" dirty="0" smtClean="0"/>
              <a:t>загальним вимогам безпеки до обладнання, що зазначені у нормативно-правових актах з охорони і гігієни праці та відповідних нормативних документах на його виготовлення, якщо обладнання виготовлене до дати обов’язкового застосування відповідних технічних регламентів, що поширюються на це обладнання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 </a:t>
            </a:r>
            <a:r>
              <a:rPr lang="ru-RU" sz="2200" dirty="0" err="1" smtClean="0"/>
              <a:t>Вимоги</a:t>
            </a:r>
            <a:r>
              <a:rPr lang="ru-RU" sz="2200" dirty="0" smtClean="0"/>
              <a:t> </a:t>
            </a:r>
            <a:r>
              <a:rPr lang="ru-RU" sz="2200" dirty="0" err="1" smtClean="0"/>
              <a:t>безпеки</a:t>
            </a:r>
            <a:r>
              <a:rPr lang="ru-RU" sz="2200" dirty="0" smtClean="0"/>
              <a:t> до </a:t>
            </a:r>
            <a:r>
              <a:rPr lang="ru-RU" sz="2200" dirty="0" err="1" smtClean="0"/>
              <a:t>виробничого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обладнання</a:t>
            </a:r>
            <a:r>
              <a:rPr lang="ru-RU" sz="2200" dirty="0" smtClean="0"/>
              <a:t> та </a:t>
            </a:r>
            <a:r>
              <a:rPr lang="ru-RU" sz="2200" dirty="0" err="1" smtClean="0"/>
              <a:t>організації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робочих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місць</a:t>
            </a:r>
            <a:r>
              <a:rPr lang="ru-RU" sz="2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157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Обладнання, під час експлуатації якого можливе виділення шкідливих речовин у повітря робочої зони, має бути обладнане місцевою вентиляцією. Пуск місцевої вентиляції має бути зблокований із пуском технологічного обладнання. 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Рівень шуму виробничого обладнання не має перевищувати встановлених норм. У разі перевищення допустимих норм шуму робочої зони працівники мають бути забезпечені засобами індивідуального захисту органів слуху.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err="1" smtClean="0"/>
              <a:t>Струмопідвідні</a:t>
            </a:r>
            <a:r>
              <a:rPr lang="uk-UA" dirty="0" smtClean="0"/>
              <a:t> проводи до електрифікованих машин і установок у виробничих приміщеннях мають бути ізольовані і захищені від механічного пошкодження.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Трубопроводи, запірна арматура, насоси і вмістища, розміщені у теплицях, які використовують під час застосування гербіцидів та агрохімікатів, мають бути герметично закритими. </a:t>
            </a:r>
          </a:p>
        </p:txBody>
      </p:sp>
    </p:spTree>
  </p:cSld>
  <p:clrMapOvr>
    <a:masterClrMapping/>
  </p:clrMapOvr>
  <p:transition advTm="1589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495455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2600" dirty="0" smtClean="0"/>
              <a:t>Експлуатація сільськогосподарських машин (сільськогосподарських тракторів, їх причепів і змінних причіпних машин, систем складових частин та окремих технічних вузлів) має здійснюватися з урахуванням вимог експлуатаційної документації.</a:t>
            </a:r>
          </a:p>
          <a:p>
            <a:pPr algn="just">
              <a:buNone/>
            </a:pPr>
            <a:r>
              <a:rPr lang="uk-UA" sz="2600" dirty="0" smtClean="0"/>
              <a:t> </a:t>
            </a:r>
          </a:p>
          <a:p>
            <a:pPr algn="just"/>
            <a:r>
              <a:rPr lang="uk-UA" sz="2600" dirty="0" smtClean="0"/>
              <a:t>Вузли та елементи сільськогосподарських машин, що рухаються, обертаються та можуть становити небезпеку, мають бути огороджені захисними кожухами, які забезпечують безпеку працівників.</a:t>
            </a:r>
          </a:p>
          <a:p>
            <a:pPr algn="just">
              <a:buNone/>
            </a:pPr>
            <a:r>
              <a:rPr lang="uk-UA" sz="2600" dirty="0" smtClean="0"/>
              <a:t> </a:t>
            </a:r>
          </a:p>
          <a:p>
            <a:pPr algn="just"/>
            <a:r>
              <a:rPr lang="uk-UA" sz="2600" dirty="0" smtClean="0"/>
              <a:t>Перед виконанням робіт треба переконатися, що дроти повітряних ліній електропередач не буде зачіпати техніка, проїжджаючи під ними. </a:t>
            </a:r>
          </a:p>
          <a:p>
            <a:pPr algn="just">
              <a:buNone/>
            </a:pPr>
            <a:endParaRPr lang="uk-UA" sz="2600" dirty="0" smtClean="0"/>
          </a:p>
          <a:p>
            <a:pPr algn="just"/>
            <a:r>
              <a:rPr lang="uk-UA" sz="2600" dirty="0" smtClean="0"/>
              <a:t>Під час проїзду сільськогосподарської техніки потрібно дотримуватися безпечної дистанції. </a:t>
            </a:r>
          </a:p>
          <a:p>
            <a:pPr algn="just"/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34082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 smtClean="0"/>
              <a:t>Вимоги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безпеки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експлуатації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сільськогосподарської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техніки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advTm="156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uk-UA" dirty="0" smtClean="0"/>
              <a:t>експлуатація несправних машин та обладнання; </a:t>
            </a:r>
          </a:p>
          <a:p>
            <a:endParaRPr lang="uk-UA" dirty="0" smtClean="0"/>
          </a:p>
          <a:p>
            <a:pPr algn="just"/>
            <a:r>
              <a:rPr lang="uk-UA" dirty="0" smtClean="0"/>
              <a:t> експлуатація сільськогосподарських тракторів без </a:t>
            </a:r>
            <a:r>
              <a:rPr lang="uk-UA" dirty="0" err="1" smtClean="0"/>
              <a:t>електростартерного</a:t>
            </a:r>
            <a:r>
              <a:rPr lang="uk-UA" dirty="0" smtClean="0"/>
              <a:t> запуску двигуна та з відсутньою або несправною системою блокування запуску двигуна за ввімкнутої передачі.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 </a:t>
            </a:r>
            <a:r>
              <a:rPr lang="ru-RU" dirty="0" err="1" smtClean="0"/>
              <a:t>дозволяється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ransition advTm="155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 Україні почалися весняно-польові роботи | AgroRevie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129337" cy="2880320"/>
          </a:xfrm>
          <a:prstGeom prst="rect">
            <a:avLst/>
          </a:prstGeom>
          <a:noFill/>
        </p:spPr>
      </p:pic>
      <p:pic>
        <p:nvPicPr>
          <p:cNvPr id="45058" name="Picture 2" descr="В районі тривають весняно-польові роботи — Вижницька районна державна  адміністрація - офіційний 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  <p:transition advTm="582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Безпека праці при проведенні весняно-польових робіт у сільському  господарств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464496" cy="2755432"/>
          </a:xfrm>
          <a:prstGeom prst="rect">
            <a:avLst/>
          </a:prstGeom>
          <a:noFill/>
        </p:spPr>
      </p:pic>
      <p:pic>
        <p:nvPicPr>
          <p:cNvPr id="46084" name="Picture 4" descr="Аграрії 7 областей розпочали посів сої – Agro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4586536" cy="3035050"/>
          </a:xfrm>
          <a:prstGeom prst="rect">
            <a:avLst/>
          </a:prstGeom>
          <a:noFill/>
        </p:spPr>
      </p:pic>
    </p:spTree>
  </p:cSld>
  <p:clrMapOvr>
    <a:masterClrMapping/>
  </p:clrMapOvr>
  <p:transition advTm="103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ChangeArrowheads="1"/>
          </p:cNvSpPr>
          <p:nvPr/>
        </p:nvSpPr>
        <p:spPr>
          <a:xfrm>
            <a:off x="684213" y="620713"/>
            <a:ext cx="7704137" cy="5545137"/>
          </a:xfrm>
          <a:prstGeom prst="rect">
            <a:avLst/>
          </a:prstGeom>
        </p:spPr>
        <p:txBody>
          <a:bodyPr/>
          <a:lstStyle/>
          <a:p>
            <a:pPr marL="4445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Georgia" pitchFamily="18" charset="0"/>
              <a:buNone/>
              <a:tabLst/>
              <a:defRPr/>
            </a:pPr>
            <a:endParaRPr kumimoji="0" lang="uk-UA" alt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45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Georgia" pitchFamily="18" charset="0"/>
              <a:buNone/>
              <a:tabLst/>
              <a:defRPr/>
            </a:pPr>
            <a:endParaRPr kumimoji="0" lang="uk-UA" alt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45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 altLang="uk-UA" sz="2800" dirty="0" smtClean="0"/>
              <a:t>Державна служба України з питань праці</a:t>
            </a:r>
          </a:p>
          <a:p>
            <a:pPr marL="44450" lvl="0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800" dirty="0" smtClean="0"/>
              <a:t>E-mail: dsp@dsp.gov.ua</a:t>
            </a:r>
            <a:endParaRPr lang="uk-UA" altLang="uk-UA" sz="2800" dirty="0" smtClean="0"/>
          </a:p>
          <a:p>
            <a:pPr marL="4445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Georgia" pitchFamily="18" charset="0"/>
              <a:buNone/>
              <a:tabLst/>
              <a:defRPr/>
            </a:pPr>
            <a:endParaRPr kumimoji="0" lang="uk-UA" alt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45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Georgia" pitchFamily="18" charset="0"/>
              <a:buNone/>
              <a:tabLst/>
              <a:defRPr/>
            </a:pPr>
            <a:r>
              <a:rPr kumimoji="0" lang="uk-UA" alt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Управління </a:t>
            </a:r>
            <a:r>
              <a:rPr kumimoji="0" lang="uk-UA" alt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Держпраці</a:t>
            </a:r>
            <a:r>
              <a:rPr kumimoji="0" lang="uk-UA" alt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Тернопільській області</a:t>
            </a:r>
          </a:p>
          <a:p>
            <a:pPr marL="4445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Georgia" pitchFamily="18" charset="0"/>
              <a:buNone/>
              <a:tabLst/>
              <a:defRPr/>
            </a:pPr>
            <a:endParaRPr kumimoji="0" lang="uk-UA" alt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45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Georgia" pitchFamily="18" charset="0"/>
              <a:buNone/>
              <a:tabLst/>
              <a:defRPr/>
            </a:pPr>
            <a:r>
              <a:rPr kumimoji="0" lang="uk-UA" alt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Тел. 25-45-09</a:t>
            </a:r>
          </a:p>
          <a:p>
            <a:pPr marL="4445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Georgia" pitchFamily="18" charset="0"/>
              <a:buNone/>
              <a:tabLst/>
              <a:defRPr/>
            </a:pPr>
            <a:r>
              <a:rPr lang="en-US" altLang="uk-UA" sz="2800" dirty="0" smtClean="0"/>
              <a:t>E-mail: 19te@dsp.gov.ua</a:t>
            </a:r>
            <a:endParaRPr lang="uk-UA" altLang="uk-UA" sz="2800" dirty="0" smtClean="0"/>
          </a:p>
          <a:p>
            <a:pPr marL="4445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Georgia" pitchFamily="18" charset="0"/>
              <a:buNone/>
              <a:tabLst/>
              <a:defRPr/>
            </a:pPr>
            <a:endParaRPr kumimoji="0" lang="uk-UA" alt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45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Georgia" pitchFamily="18" charset="0"/>
              <a:buNone/>
              <a:tabLst/>
              <a:defRPr/>
            </a:pPr>
            <a:endParaRPr kumimoji="0" lang="uk-UA" alt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45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Georgia" pitchFamily="18" charset="0"/>
              <a:buNone/>
              <a:tabLst/>
              <a:defRPr/>
            </a:pPr>
            <a:r>
              <a:rPr kumimoji="0" lang="uk-UA" alt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</p:txBody>
      </p:sp>
    </p:spTree>
  </p:cSld>
  <p:clrMapOvr>
    <a:masterClrMapping/>
  </p:clrMapOvr>
  <p:transition advTm="1596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48478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Охорона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 smtClean="0"/>
              <a:t>правових</a:t>
            </a:r>
            <a:r>
              <a:rPr lang="ru-RU" dirty="0" smtClean="0"/>
              <a:t>, </a:t>
            </a:r>
            <a:r>
              <a:rPr lang="ru-RU" dirty="0" err="1" smtClean="0"/>
              <a:t>соціально-економічних</a:t>
            </a:r>
            <a:r>
              <a:rPr lang="ru-RU" dirty="0" smtClean="0"/>
              <a:t>, </a:t>
            </a:r>
            <a:r>
              <a:rPr lang="ru-RU" dirty="0" err="1" smtClean="0"/>
              <a:t>організаційно-технічних</a:t>
            </a:r>
            <a:r>
              <a:rPr lang="ru-RU" dirty="0" smtClean="0"/>
              <a:t>, </a:t>
            </a:r>
            <a:r>
              <a:rPr lang="ru-RU" dirty="0" err="1" smtClean="0"/>
              <a:t>санітарно-гігієнічних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лікувально-профілактичних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та </a:t>
            </a:r>
            <a:r>
              <a:rPr lang="ru-RU" dirty="0" err="1" smtClean="0"/>
              <a:t>засобів</a:t>
            </a:r>
            <a:r>
              <a:rPr lang="ru-RU" dirty="0" smtClean="0"/>
              <a:t>, </a:t>
            </a:r>
            <a:r>
              <a:rPr lang="ru-RU" dirty="0" err="1" smtClean="0"/>
              <a:t>спрямованих</a:t>
            </a:r>
            <a:r>
              <a:rPr lang="ru-RU" dirty="0" smtClean="0"/>
              <a:t> на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працездатності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трудової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r>
              <a:rPr lang="ru-RU" b="1" dirty="0" err="1" smtClean="0"/>
              <a:t>Безпека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dirty="0" smtClean="0"/>
              <a:t> —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на </a:t>
            </a:r>
            <a:r>
              <a:rPr lang="ru-RU" dirty="0" err="1" smtClean="0"/>
              <a:t>об'єктах</a:t>
            </a:r>
            <a:r>
              <a:rPr lang="ru-RU" dirty="0" smtClean="0"/>
              <a:t> </a:t>
            </a:r>
            <a:r>
              <a:rPr lang="ru-RU" dirty="0" err="1" smtClean="0"/>
              <a:t>матеріального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транспорту </a:t>
            </a:r>
            <a:r>
              <a:rPr lang="ru-RU" dirty="0" err="1" smtClean="0"/>
              <a:t>тощо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виключають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на </a:t>
            </a:r>
            <a:r>
              <a:rPr lang="ru-RU" dirty="0" err="1" smtClean="0"/>
              <a:t>працюючих</a:t>
            </a:r>
            <a:r>
              <a:rPr lang="ru-RU" dirty="0" smtClean="0"/>
              <a:t>. </a:t>
            </a:r>
            <a:r>
              <a:rPr lang="ru-RU" dirty="0" err="1" smtClean="0"/>
              <a:t>Безпека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підтримується</a:t>
            </a:r>
            <a:r>
              <a:rPr lang="ru-RU" dirty="0" smtClean="0"/>
              <a:t> шляхом </a:t>
            </a:r>
            <a:r>
              <a:rPr lang="ru-RU" dirty="0" err="1" smtClean="0"/>
              <a:t>виконання</a:t>
            </a:r>
            <a:r>
              <a:rPr lang="ru-RU" dirty="0" smtClean="0"/>
              <a:t> комплексу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запобігання</a:t>
            </a:r>
            <a:r>
              <a:rPr lang="ru-RU" dirty="0" smtClean="0"/>
              <a:t> травматизму, </a:t>
            </a:r>
            <a:r>
              <a:rPr lang="ru-RU" dirty="0" err="1" smtClean="0"/>
              <a:t>захворювань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аварій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advTm="152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3"/>
            <a:ext cx="6511925" cy="1008112"/>
          </a:xfrm>
        </p:spPr>
        <p:txBody>
          <a:bodyPr rtlCol="0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uk-UA" sz="2800" dirty="0" smtClean="0"/>
              <a:t>Статистичні дані </a:t>
            </a:r>
            <a:endParaRPr lang="uk-UA" sz="2800" dirty="0"/>
          </a:p>
        </p:txBody>
      </p:sp>
      <p:sp>
        <p:nvSpPr>
          <p:cNvPr id="20483" name="Объект 2"/>
          <p:cNvSpPr>
            <a:spLocks noGrp="1" noChangeArrowheads="1"/>
          </p:cNvSpPr>
          <p:nvPr>
            <p:ph sz="quarter" idx="4294967295"/>
          </p:nvPr>
        </p:nvSpPr>
        <p:spPr>
          <a:xfrm>
            <a:off x="1042988" y="1340768"/>
            <a:ext cx="7921500" cy="4824535"/>
          </a:xfrm>
          <a:prstGeom prst="rect">
            <a:avLst/>
          </a:prstGeom>
        </p:spPr>
        <p:txBody>
          <a:bodyPr/>
          <a:lstStyle/>
          <a:p>
            <a:pPr marL="44450" indent="0">
              <a:lnSpc>
                <a:spcPct val="80000"/>
              </a:lnSpc>
              <a:buNone/>
            </a:pPr>
            <a:r>
              <a:rPr lang="uk-UA" altLang="uk-UA" sz="2400" dirty="0" smtClean="0"/>
              <a:t>Стан виробничого травматизму є одним із головних показників соціального благополуччя країн</a:t>
            </a:r>
            <a:endParaRPr lang="uk-UA" altLang="en-US" sz="2400" dirty="0" smtClean="0"/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uk-UA" altLang="en-US" sz="2400" dirty="0" smtClean="0"/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uk-UA" altLang="en-US" sz="2400" dirty="0" smtClean="0"/>
              <a:t>Кожні 3 хв.  в світі гине одна людина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uk-UA" altLang="en-US" sz="2400" dirty="0" smtClean="0"/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uk-UA" altLang="en-US" sz="2400" dirty="0" smtClean="0"/>
              <a:t>В Україні внаслідок травм гине одна людина кожні 6 год.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uk-UA" altLang="en-US" sz="2400" dirty="0" smtClean="0"/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uk-UA" altLang="en-US" sz="2400" dirty="0" smtClean="0"/>
              <a:t>Щосекунди в світі на виробництві травмується 4 людини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uk-UA" altLang="en-US" sz="2400" dirty="0" smtClean="0"/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uk-UA" altLang="en-US" sz="2400" dirty="0" smtClean="0"/>
              <a:t>В Україні кожні 8 хв. травмується одна людина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uk-UA" altLang="en-US" sz="2400" dirty="0" smtClean="0"/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uk-UA" altLang="en-US" sz="2400" dirty="0" smtClean="0"/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uk-UA" altLang="en-US" sz="2400" dirty="0" smtClean="0"/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uk-UA" altLang="en-US" sz="2400" dirty="0" smtClean="0"/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uk-UA" altLang="en-US" sz="2400" dirty="0" smtClean="0"/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uk-UA" altLang="en-US" sz="2400" dirty="0" smtClean="0"/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uk-UA" altLang="en-US" sz="2400" dirty="0" smtClean="0"/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uk-UA" altLang="en-US" sz="2000" dirty="0" smtClean="0"/>
          </a:p>
        </p:txBody>
      </p:sp>
      <p:sp>
        <p:nvSpPr>
          <p:cNvPr id="20484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8630D8C-2802-43B0-9358-798458341C39}" type="slidenum">
              <a:rPr lang="ru-RU" altLang="uk-UA"/>
              <a:pPr/>
              <a:t>7</a:t>
            </a:fld>
            <a:endParaRPr lang="ru-RU" altLang="uk-UA"/>
          </a:p>
        </p:txBody>
      </p:sp>
    </p:spTree>
  </p:cSld>
  <p:clrMapOvr>
    <a:masterClrMapping/>
  </p:clrMapOvr>
  <p:transition advClick="0" advTm="1551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5"/>
          <p:cNvGraphicFramePr>
            <a:graphicFrameLocks/>
          </p:cNvGraphicFramePr>
          <p:nvPr/>
        </p:nvGraphicFramePr>
        <p:xfrm>
          <a:off x="0" y="0"/>
          <a:ext cx="968456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512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3" y="0"/>
            <a:ext cx="7524328" cy="65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2961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460</TotalTime>
  <Words>1177</Words>
  <Application>Microsoft Office PowerPoint</Application>
  <PresentationFormat>Экран (4:3)</PresentationFormat>
  <Paragraphs>140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ВЕБІНАР «ОХОРОНА ПРАЦІ ПІД ЧАС ВЕСНЯНО-ПОЛЬОВИХ РОБІТ»</vt:lpstr>
      <vt:lpstr>Слайд 2</vt:lpstr>
      <vt:lpstr>Слайд 3</vt:lpstr>
      <vt:lpstr>Слайд 4</vt:lpstr>
      <vt:lpstr>Слайд 5</vt:lpstr>
      <vt:lpstr>Слайд 6</vt:lpstr>
      <vt:lpstr>Статистичні дані </vt:lpstr>
      <vt:lpstr>Слайд 8</vt:lpstr>
      <vt:lpstr>Слайд 9</vt:lpstr>
      <vt:lpstr>Слайд 10</vt:lpstr>
      <vt:lpstr>Ризики для молоді</vt:lpstr>
      <vt:lpstr>Слайд 12</vt:lpstr>
      <vt:lpstr>Основними шкідливими та небезпечними факторами при проведені  весняно-польових робіт </vt:lpstr>
      <vt:lpstr>Причинами аварій і нещасних випадків при експлуатації сільськогосподарської техніки</vt:lpstr>
      <vt:lpstr>Слайд 15</vt:lpstr>
      <vt:lpstr>ТРАКТОРИСТ-МАШИНІСТ С/Г ВИРОБНИЦТВА </vt:lpstr>
      <vt:lpstr>ЗАСОБИ ІНДИВІДУАЛЬНОГО ЗАХИСТУ</vt:lpstr>
      <vt:lpstr>Джерела потенційної небезпеки смертельного травмування трактористів-машиністів </vt:lpstr>
      <vt:lpstr>МОЖЛИВІ НЕБЕЗПЕКИ ПІД ЧАС ПІДГОТОВКИ ТРАКТОРА ДО РОБОТИ ТА ПЕРЕЇЗДАХ ДО МІСЦЯ РОБОТИ</vt:lpstr>
      <vt:lpstr>МОЖЛИВІ НЕБЕЗПЕКИ ПІД ЧАС ОБРОБІТКУ ГРУНТУ</vt:lpstr>
      <vt:lpstr>МОЖЛИВІ НЕБЕЗПЕКИ ПІД ЧАС ВИКОНАННЯ РОБІТ ПРИ СІВБІ Й ПОСАДЦІ</vt:lpstr>
      <vt:lpstr>МОЖЛИВІ НЕБЕЗПЕКИ ПІД ЧАС РОБОТИ З ПЕСТИЦИДАМИ Й АГРОХІМІКАТАМИ </vt:lpstr>
      <vt:lpstr>  Вимоги безпеки до виробничого обладнання та організації робочих місць  </vt:lpstr>
      <vt:lpstr>Слайд 24</vt:lpstr>
      <vt:lpstr>Вимоги безпеки під час експлуатації сільськогосподарської техніки.</vt:lpstr>
      <vt:lpstr>Не дозволяється: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підсумки роботи  відділу нагляду в АПК та СКС на транспорті та зв’язку  за 2018 рік</dc:title>
  <dc:creator>Admin_27kv</dc:creator>
  <cp:lastModifiedBy>User</cp:lastModifiedBy>
  <cp:revision>63</cp:revision>
  <dcterms:created xsi:type="dcterms:W3CDTF">2019-02-17T19:16:02Z</dcterms:created>
  <dcterms:modified xsi:type="dcterms:W3CDTF">2021-04-12T06:07:41Z</dcterms:modified>
</cp:coreProperties>
</file>